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70" r:id="rId3"/>
    <p:sldId id="271" r:id="rId4"/>
    <p:sldId id="269" r:id="rId5"/>
    <p:sldId id="312" r:id="rId6"/>
    <p:sldId id="313" r:id="rId7"/>
    <p:sldId id="314" r:id="rId8"/>
    <p:sldId id="315" r:id="rId9"/>
    <p:sldId id="273" r:id="rId10"/>
    <p:sldId id="316" r:id="rId11"/>
    <p:sldId id="275" r:id="rId12"/>
    <p:sldId id="297" r:id="rId13"/>
    <p:sldId id="317" r:id="rId14"/>
    <p:sldId id="298" r:id="rId15"/>
    <p:sldId id="318" r:id="rId16"/>
    <p:sldId id="299" r:id="rId17"/>
    <p:sldId id="279" r:id="rId18"/>
    <p:sldId id="281" r:id="rId19"/>
    <p:sldId id="319" r:id="rId20"/>
    <p:sldId id="320" r:id="rId21"/>
    <p:sldId id="321" r:id="rId22"/>
    <p:sldId id="323" r:id="rId23"/>
    <p:sldId id="322" r:id="rId24"/>
    <p:sldId id="301" r:id="rId25"/>
    <p:sldId id="302" r:id="rId26"/>
    <p:sldId id="324" r:id="rId27"/>
    <p:sldId id="325" r:id="rId28"/>
    <p:sldId id="326" r:id="rId29"/>
    <p:sldId id="327" r:id="rId30"/>
    <p:sldId id="276" r:id="rId31"/>
    <p:sldId id="278" r:id="rId32"/>
    <p:sldId id="328" r:id="rId33"/>
    <p:sldId id="329" r:id="rId34"/>
    <p:sldId id="330" r:id="rId35"/>
    <p:sldId id="331" r:id="rId36"/>
    <p:sldId id="303" r:id="rId37"/>
    <p:sldId id="332" r:id="rId38"/>
    <p:sldId id="333" r:id="rId39"/>
    <p:sldId id="282" r:id="rId40"/>
    <p:sldId id="284" r:id="rId41"/>
    <p:sldId id="336" r:id="rId42"/>
    <p:sldId id="338" r:id="rId43"/>
    <p:sldId id="305" r:id="rId44"/>
    <p:sldId id="337" r:id="rId45"/>
    <p:sldId id="285" r:id="rId46"/>
    <p:sldId id="339" r:id="rId47"/>
    <p:sldId id="340" r:id="rId48"/>
    <p:sldId id="341" r:id="rId49"/>
    <p:sldId id="342" r:id="rId50"/>
    <p:sldId id="306" r:id="rId51"/>
    <p:sldId id="343" r:id="rId52"/>
    <p:sldId id="344" r:id="rId53"/>
    <p:sldId id="345" r:id="rId54"/>
    <p:sldId id="346" r:id="rId55"/>
    <p:sldId id="347" r:id="rId56"/>
    <p:sldId id="307" r:id="rId57"/>
    <p:sldId id="348" r:id="rId58"/>
    <p:sldId id="288" r:id="rId59"/>
    <p:sldId id="291" r:id="rId60"/>
    <p:sldId id="293" r:id="rId61"/>
    <p:sldId id="352" r:id="rId62"/>
    <p:sldId id="353" r:id="rId63"/>
    <p:sldId id="310" r:id="rId64"/>
    <p:sldId id="294" r:id="rId65"/>
    <p:sldId id="295" r:id="rId66"/>
    <p:sldId id="296" r:id="rId67"/>
    <p:sldId id="311" r:id="rId6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41402EF-72EA-4F86-9227-E1922CEE125F}">
          <p14:sldIdLst>
            <p14:sldId id="256"/>
            <p14:sldId id="270"/>
          </p14:sldIdLst>
        </p14:section>
        <p14:section name="Normal Flow" id="{3B004F92-F28D-7B44-8145-AAD436ADF02B}">
          <p14:sldIdLst>
            <p14:sldId id="271"/>
            <p14:sldId id="269"/>
            <p14:sldId id="312"/>
            <p14:sldId id="313"/>
            <p14:sldId id="314"/>
            <p14:sldId id="315"/>
          </p14:sldIdLst>
        </p14:section>
        <p14:section name="Positioning Elements" id="{9C59DADF-7F28-6146-B75C-2848A46ADF39}">
          <p14:sldIdLst>
            <p14:sldId id="273"/>
            <p14:sldId id="316"/>
            <p14:sldId id="275"/>
            <p14:sldId id="297"/>
            <p14:sldId id="317"/>
            <p14:sldId id="298"/>
            <p14:sldId id="318"/>
            <p14:sldId id="299"/>
          </p14:sldIdLst>
        </p14:section>
        <p14:section name="Floating Elements" id="{EE48C9ED-2EFB-F241-A1A7-77BDE97352DB}">
          <p14:sldIdLst>
            <p14:sldId id="279"/>
            <p14:sldId id="281"/>
            <p14:sldId id="319"/>
            <p14:sldId id="320"/>
            <p14:sldId id="321"/>
            <p14:sldId id="323"/>
            <p14:sldId id="322"/>
            <p14:sldId id="301"/>
            <p14:sldId id="302"/>
            <p14:sldId id="324"/>
            <p14:sldId id="325"/>
            <p14:sldId id="326"/>
            <p14:sldId id="327"/>
          </p14:sldIdLst>
        </p14:section>
        <p14:section name="Constructing Multicolumn Layouts" id="{905E2933-5E7C-0944-A2AA-9D2D8BC51B29}">
          <p14:sldIdLst>
            <p14:sldId id="276"/>
            <p14:sldId id="278"/>
            <p14:sldId id="328"/>
            <p14:sldId id="329"/>
            <p14:sldId id="330"/>
            <p14:sldId id="331"/>
            <p14:sldId id="303"/>
            <p14:sldId id="332"/>
            <p14:sldId id="333"/>
          </p14:sldIdLst>
        </p14:section>
        <p14:section name="Approaches to CSS Layout" id="{2DDEED62-6571-0A4E-9F20-DD391F92763E}">
          <p14:sldIdLst>
            <p14:sldId id="282"/>
            <p14:sldId id="284"/>
            <p14:sldId id="336"/>
            <p14:sldId id="338"/>
            <p14:sldId id="305"/>
            <p14:sldId id="337"/>
          </p14:sldIdLst>
        </p14:section>
        <p14:section name="Responsive Design" id="{3040FD70-9982-B048-BC10-4480E07F5ADF}">
          <p14:sldIdLst>
            <p14:sldId id="285"/>
            <p14:sldId id="339"/>
            <p14:sldId id="340"/>
            <p14:sldId id="341"/>
            <p14:sldId id="342"/>
            <p14:sldId id="306"/>
            <p14:sldId id="343"/>
            <p14:sldId id="344"/>
            <p14:sldId id="345"/>
            <p14:sldId id="346"/>
            <p14:sldId id="347"/>
            <p14:sldId id="307"/>
            <p14:sldId id="348"/>
          </p14:sldIdLst>
        </p14:section>
        <p14:section name="Filters, Transitions, and Animations" id="{D5F40992-80A5-9149-916D-EA0E7DC648AC}">
          <p14:sldIdLst>
            <p14:sldId id="288"/>
          </p14:sldIdLst>
        </p14:section>
        <p14:section name="CSS Frameworks and Preprocessors" id="{ADC4CF34-5727-3B4B-A57F-72A6C892F7BD}">
          <p14:sldIdLst>
            <p14:sldId id="291"/>
            <p14:sldId id="293"/>
            <p14:sldId id="352"/>
            <p14:sldId id="353"/>
            <p14:sldId id="310"/>
          </p14:sldIdLst>
        </p14:section>
        <p14:section name="Summary" id="{920FA283-AA83-0D47-BC56-1C82D7EEDDDE}">
          <p14:sldIdLst>
            <p14:sldId id="294"/>
            <p14:sldId id="295"/>
            <p14:sldId id="296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71" autoAdjust="0"/>
    <p:restoredTop sz="86372" autoAdjust="0"/>
  </p:normalViewPr>
  <p:slideViewPr>
    <p:cSldViewPr showGuides="1">
      <p:cViewPr varScale="1">
        <p:scale>
          <a:sx n="58" d="100"/>
          <a:sy n="58" d="100"/>
        </p:scale>
        <p:origin x="1024" y="40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outlineViewPr>
    <p:cViewPr>
      <p:scale>
        <a:sx n="33" d="100"/>
        <a:sy n="33" d="100"/>
      </p:scale>
      <p:origin x="0" y="-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58"/>
    </p:cViewPr>
  </p:sorterViewPr>
  <p:notesViewPr>
    <p:cSldViewPr>
      <p:cViewPr varScale="1">
        <p:scale>
          <a:sx n="66" d="100"/>
          <a:sy n="66" d="100"/>
        </p:scale>
        <p:origin x="1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D27DE-FC0E-EC49-B1C5-B796F9CDC289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C01C6-9040-D44A-A0F9-7BE70F3F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33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C01C6-9040-D44A-A0F9-7BE70F3FD8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8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C01C6-9040-D44A-A0F9-7BE70F3FD8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22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7474024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14908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Advanced CSS: Layout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absolute</a:t>
            </a:r>
            <a:r>
              <a:rPr lang="en-US" dirty="0"/>
              <a:t> The element is removed from normal flow and positioned in relation to its nearest positioned ancestor.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fixed</a:t>
            </a:r>
            <a:r>
              <a:rPr lang="en-US" dirty="0"/>
              <a:t> The element is fixed in a specific position in the window even when the document is scrolled.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relative</a:t>
            </a:r>
            <a:r>
              <a:rPr lang="en-US" dirty="0"/>
              <a:t> The element is moved relative to where it would be in the normal flow.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static</a:t>
            </a:r>
            <a:r>
              <a:rPr lang="en-US" dirty="0"/>
              <a:t> The element is positioned according to the normal flow. This is the default.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18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Elements</a:t>
            </a:r>
          </a:p>
        </p:txBody>
      </p:sp>
      <p:pic>
        <p:nvPicPr>
          <p:cNvPr id="5" name="Content Placeholder 4" descr="482600700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5" r="-196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Relative Positioning</a:t>
            </a:r>
          </a:p>
        </p:txBody>
      </p:sp>
    </p:spTree>
    <p:extLst>
      <p:ext uri="{BB962C8B-B14F-4D97-AF65-F5344CB8AC3E}">
        <p14:creationId xmlns:p14="http://schemas.microsoft.com/office/powerpoint/2010/main" val="90796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Elements</a:t>
            </a:r>
          </a:p>
        </p:txBody>
      </p:sp>
      <p:pic>
        <p:nvPicPr>
          <p:cNvPr id="5" name="Content Placeholder 4" descr="482600700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73" r="-347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Absolute Positioning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69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Elements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Absolute Positioning is relative to nearest positioned ancestor</a:t>
            </a:r>
            <a:endParaRPr lang="en-US" dirty="0"/>
          </a:p>
        </p:txBody>
      </p:sp>
      <p:pic>
        <p:nvPicPr>
          <p:cNvPr id="6" name="Content Placeholder 5" descr="4826007006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52" r="-39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429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Elements</a:t>
            </a:r>
          </a:p>
        </p:txBody>
      </p:sp>
      <p:pic>
        <p:nvPicPr>
          <p:cNvPr id="5" name="Content Placeholder 4" descr="4826007007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7" t="-3253" r="-2761" b="52865"/>
          <a:stretch/>
        </p:blipFill>
        <p:spPr>
          <a:xfrm>
            <a:off x="914399" y="943429"/>
            <a:ext cx="6633029" cy="5424714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Z-Index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46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Elements</a:t>
            </a:r>
          </a:p>
        </p:txBody>
      </p:sp>
      <p:pic>
        <p:nvPicPr>
          <p:cNvPr id="5" name="Content Placeholder 4" descr="4826007007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4" t="47303" r="-2194" b="-556"/>
          <a:stretch/>
        </p:blipFill>
        <p:spPr>
          <a:xfrm>
            <a:off x="914399" y="1215115"/>
            <a:ext cx="5961857" cy="5153028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Z-Index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68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Elements</a:t>
            </a:r>
          </a:p>
        </p:txBody>
      </p:sp>
      <p:pic>
        <p:nvPicPr>
          <p:cNvPr id="5" name="Content Placeholder 4" descr="482600700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69" r="-536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Fixed Position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5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Normal Flow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Positioning Elements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Floating Elements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Constructing Multicolumn Layouts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Approaches to CSS Layouts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Responsive Design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Animations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Preprocessors</a:t>
            </a:r>
          </a:p>
        </p:txBody>
      </p:sp>
    </p:spTree>
    <p:extLst>
      <p:ext uri="{BB962C8B-B14F-4D97-AF65-F5344CB8AC3E}">
        <p14:creationId xmlns:p14="http://schemas.microsoft.com/office/powerpoint/2010/main" val="1625838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Floating within a Container</a:t>
            </a:r>
          </a:p>
        </p:txBody>
      </p:sp>
    </p:spTree>
    <p:extLst>
      <p:ext uri="{BB962C8B-B14F-4D97-AF65-F5344CB8AC3E}">
        <p14:creationId xmlns:p14="http://schemas.microsoft.com/office/powerpoint/2010/main" val="1129479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possible to displace an element out of its position in the normal flow via the CSS </a:t>
            </a:r>
            <a:r>
              <a:rPr lang="en-US" b="1" dirty="0"/>
              <a:t>float</a:t>
            </a:r>
            <a:r>
              <a:rPr lang="en-US" dirty="0"/>
              <a:t> property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An element can be floated to the left  or floated to the right 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 it is moved all the way to the far left or far right of its containing block and the rest of the content is “reflowed” around the floated element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86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Normal Flow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Positioning Elements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Floating Elements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Constructing Multicolumn Layouts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Approaches to CSS Layouts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Responsive Design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Animations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Preprocessors</a:t>
            </a:r>
          </a:p>
        </p:txBody>
      </p:sp>
    </p:spTree>
    <p:extLst>
      <p:ext uri="{BB962C8B-B14F-4D97-AF65-F5344CB8AC3E}">
        <p14:creationId xmlns:p14="http://schemas.microsoft.com/office/powerpoint/2010/main" val="1304307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Elements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6" name="Content Placeholder 5" descr="482600701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39" r="-17939"/>
          <a:stretch>
            <a:fillRect/>
          </a:stretch>
        </p:blipFill>
        <p:spPr>
          <a:xfrm>
            <a:off x="467544" y="1412776"/>
            <a:ext cx="6976864" cy="4933294"/>
          </a:xfrm>
        </p:spPr>
      </p:pic>
    </p:spTree>
    <p:extLst>
      <p:ext uri="{BB962C8B-B14F-4D97-AF65-F5344CB8AC3E}">
        <p14:creationId xmlns:p14="http://schemas.microsoft.com/office/powerpoint/2010/main" val="308225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Elements</a:t>
            </a:r>
          </a:p>
        </p:txBody>
      </p:sp>
      <p:pic>
        <p:nvPicPr>
          <p:cNvPr id="5" name="Content Placeholder 4" descr="482600701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45" r="-7745"/>
          <a:stretch>
            <a:fillRect/>
          </a:stretch>
        </p:blipFill>
        <p:spPr>
          <a:xfrm>
            <a:off x="618643" y="1340768"/>
            <a:ext cx="7128563" cy="5040559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Floating Multiple Items Side by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51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Elements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Floating Multiple Items Side by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Thankfully, you can stop elements from flowing around a floated element by using the </a:t>
            </a:r>
            <a:r>
              <a:rPr lang="en-US" b="1" dirty="0"/>
              <a:t>clear</a:t>
            </a:r>
            <a:r>
              <a:rPr lang="en-US" dirty="0"/>
              <a:t> property</a:t>
            </a:r>
          </a:p>
        </p:txBody>
      </p:sp>
      <p:pic>
        <p:nvPicPr>
          <p:cNvPr id="6" name="Picture 5" descr="482600701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708920"/>
            <a:ext cx="6552728" cy="353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85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39341"/>
            <a:ext cx="6400800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left</a:t>
            </a:r>
            <a:r>
              <a:rPr lang="en-US" dirty="0"/>
              <a:t> The left-hand edge of the element cannot be adjacent to another element.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right</a:t>
            </a:r>
            <a:r>
              <a:rPr lang="en-US" dirty="0"/>
              <a:t> The right-hand edge of the element cannot be adjacent to another element.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both</a:t>
            </a:r>
            <a:r>
              <a:rPr lang="en-US" dirty="0"/>
              <a:t> Both the left-hand and right-hand edges of the element cannot be adjacent to another element.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none</a:t>
            </a:r>
            <a:r>
              <a:rPr lang="en-US" dirty="0"/>
              <a:t> The element can be adjacent to other elements.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Clear property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819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40769"/>
            <a:ext cx="7185992" cy="4831432"/>
          </a:xfrm>
        </p:spPr>
        <p:txBody>
          <a:bodyPr/>
          <a:lstStyle/>
          <a:p>
            <a:r>
              <a:rPr lang="en-US" dirty="0"/>
              <a:t> Another problem that can occur with floats is when an element is floated within a containing block that contains only  floated content. In such a case, the containing block essentially disappears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Containing Floats</a:t>
            </a:r>
            <a:endParaRPr lang="en-US" dirty="0"/>
          </a:p>
        </p:txBody>
      </p:sp>
      <p:pic>
        <p:nvPicPr>
          <p:cNvPr id="5" name="Picture 4" descr="482600701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996952"/>
            <a:ext cx="5760640" cy="323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95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One of the more common design tasks with CSS is to place two elements on top of each other, or to selectively hide and display elements</a:t>
            </a:r>
          </a:p>
          <a:p>
            <a:r>
              <a:rPr lang="en-US" dirty="0"/>
              <a:t> In such a case, relative positioning is used to create the </a:t>
            </a:r>
            <a:r>
              <a:rPr lang="en-US" b="1" dirty="0"/>
              <a:t>positioning context  </a:t>
            </a:r>
            <a:r>
              <a:rPr lang="en-US" dirty="0"/>
              <a:t>for a subsequent absolute positioning move.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Overlaying and Hiding Element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546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Elements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Overlaying and Hiding Element</a:t>
            </a:r>
            <a:endParaRPr lang="en-US" dirty="0"/>
          </a:p>
        </p:txBody>
      </p:sp>
      <p:pic>
        <p:nvPicPr>
          <p:cNvPr id="6" name="Content Placeholder 5" descr="482600701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60" r="-52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1234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Elements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Using display</a:t>
            </a:r>
            <a:endParaRPr lang="en-US" dirty="0"/>
          </a:p>
        </p:txBody>
      </p:sp>
      <p:pic>
        <p:nvPicPr>
          <p:cNvPr id="5" name="Content Placeholder 4" descr="4826007019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86" r="-17986"/>
          <a:stretch>
            <a:fillRect/>
          </a:stretch>
        </p:blipFill>
        <p:spPr>
          <a:xfrm>
            <a:off x="611560" y="1396531"/>
            <a:ext cx="7056784" cy="4989805"/>
          </a:xfrm>
        </p:spPr>
      </p:pic>
    </p:spTree>
    <p:extLst>
      <p:ext uri="{BB962C8B-B14F-4D97-AF65-F5344CB8AC3E}">
        <p14:creationId xmlns:p14="http://schemas.microsoft.com/office/powerpoint/2010/main" val="1355343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Elements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Comparing visibility with display</a:t>
            </a:r>
            <a:endParaRPr lang="en-US" dirty="0"/>
          </a:p>
        </p:txBody>
      </p:sp>
      <p:pic>
        <p:nvPicPr>
          <p:cNvPr id="6" name="Content Placeholder 5" descr="4826007020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43" r="-343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1257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Elements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Using Hover with display</a:t>
            </a:r>
            <a:endParaRPr lang="en-US" dirty="0"/>
          </a:p>
        </p:txBody>
      </p:sp>
      <p:pic>
        <p:nvPicPr>
          <p:cNvPr id="5" name="Content Placeholder 4" descr="482600702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43" r="-19643"/>
          <a:stretch>
            <a:fillRect/>
          </a:stretch>
        </p:blipFill>
        <p:spPr>
          <a:xfrm>
            <a:off x="611560" y="1294699"/>
            <a:ext cx="7200800" cy="5091638"/>
          </a:xfrm>
        </p:spPr>
      </p:pic>
    </p:spTree>
    <p:extLst>
      <p:ext uri="{BB962C8B-B14F-4D97-AF65-F5344CB8AC3E}">
        <p14:creationId xmlns:p14="http://schemas.microsoft.com/office/powerpoint/2010/main" val="436644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Normal Flow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Positioning Elements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Floating Elements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Constructing Multicolumn Layouts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Approaches to CSS Layouts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Responsive Design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Animations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Preprocessors</a:t>
            </a:r>
          </a:p>
        </p:txBody>
      </p:sp>
    </p:spTree>
    <p:extLst>
      <p:ext uri="{BB962C8B-B14F-4D97-AF65-F5344CB8AC3E}">
        <p14:creationId xmlns:p14="http://schemas.microsoft.com/office/powerpoint/2010/main" val="1912686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Normal Flow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Positioning Elements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Floating Elements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Constructing Multicolumn Layouts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Approaches to CSS Layouts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Responsive Design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Animations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Preprocessors</a:t>
            </a:r>
          </a:p>
        </p:txBody>
      </p:sp>
    </p:spTree>
    <p:extLst>
      <p:ext uri="{BB962C8B-B14F-4D97-AF65-F5344CB8AC3E}">
        <p14:creationId xmlns:p14="http://schemas.microsoft.com/office/powerpoint/2010/main" val="1342629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Layout</a:t>
            </a:r>
            <a:endParaRPr lang="en-US" sz="3200" dirty="0"/>
          </a:p>
        </p:txBody>
      </p:sp>
      <p:pic>
        <p:nvPicPr>
          <p:cNvPr id="5" name="Content Placeholder 4" descr="4826007022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5" r="51496" b="-1523"/>
          <a:stretch/>
        </p:blipFill>
        <p:spPr>
          <a:xfrm>
            <a:off x="3635896" y="1368782"/>
            <a:ext cx="1831865" cy="4782916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Floats to Create Columns</a:t>
            </a:r>
          </a:p>
        </p:txBody>
      </p:sp>
    </p:spTree>
    <p:extLst>
      <p:ext uri="{BB962C8B-B14F-4D97-AF65-F5344CB8AC3E}">
        <p14:creationId xmlns:p14="http://schemas.microsoft.com/office/powerpoint/2010/main" val="1306322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Layout</a:t>
            </a:r>
            <a:endParaRPr lang="en-US" sz="3200" dirty="0"/>
          </a:p>
        </p:txBody>
      </p:sp>
      <p:pic>
        <p:nvPicPr>
          <p:cNvPr id="5" name="Content Placeholder 4" descr="4826007022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2" t="-771" r="-2381" b="-752"/>
          <a:stretch/>
        </p:blipFill>
        <p:spPr>
          <a:xfrm>
            <a:off x="3635896" y="1368782"/>
            <a:ext cx="1831865" cy="4782916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Floats to Create Columns</a:t>
            </a:r>
          </a:p>
        </p:txBody>
      </p:sp>
    </p:spTree>
    <p:extLst>
      <p:ext uri="{BB962C8B-B14F-4D97-AF65-F5344CB8AC3E}">
        <p14:creationId xmlns:p14="http://schemas.microsoft.com/office/powerpoint/2010/main" val="511462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Layout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Floats to Create Columns</a:t>
            </a:r>
          </a:p>
        </p:txBody>
      </p:sp>
      <p:pic>
        <p:nvPicPr>
          <p:cNvPr id="6" name="Content Placeholder 5" descr="482600702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74" b="-44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2936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Layout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3 column example</a:t>
            </a:r>
          </a:p>
        </p:txBody>
      </p:sp>
      <p:pic>
        <p:nvPicPr>
          <p:cNvPr id="5" name="Content Placeholder 4" descr="482600702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" r="-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956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Layout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3 column example with nested floats</a:t>
            </a:r>
          </a:p>
        </p:txBody>
      </p:sp>
      <p:pic>
        <p:nvPicPr>
          <p:cNvPr id="6" name="Content Placeholder 5" descr="482600702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7" b="-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7364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Layout</a:t>
            </a:r>
            <a:endParaRPr lang="en-US" sz="3200" dirty="0"/>
          </a:p>
        </p:txBody>
      </p:sp>
      <p:pic>
        <p:nvPicPr>
          <p:cNvPr id="5" name="Content Placeholder 4" descr="4826007026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36" b="-483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Using Positioning to Create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86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Layout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Problems with Absolute positioning</a:t>
            </a:r>
            <a:endParaRPr lang="en-US" dirty="0"/>
          </a:p>
        </p:txBody>
      </p:sp>
      <p:pic>
        <p:nvPicPr>
          <p:cNvPr id="6" name="Content Placeholder 5" descr="4826007027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51" b="-52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8760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Constructing Multicolumn Layout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Solution to footer problem</a:t>
            </a:r>
            <a:endParaRPr lang="en-US" dirty="0"/>
          </a:p>
        </p:txBody>
      </p:sp>
      <p:pic>
        <p:nvPicPr>
          <p:cNvPr id="5" name="Content Placeholder 4" descr="482600702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98" r="-269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020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Normal Flow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Positioning Elements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Floating Elements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Constructing Multicolumn Layouts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Approaches to CSS Layouts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Responsive Design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Animations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Preprocessors</a:t>
            </a:r>
          </a:p>
        </p:txBody>
      </p:sp>
    </p:spTree>
    <p:extLst>
      <p:ext uri="{BB962C8B-B14F-4D97-AF65-F5344CB8AC3E}">
        <p14:creationId xmlns:p14="http://schemas.microsoft.com/office/powerpoint/2010/main" val="212422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understand CSS positioning and layout, it is essential that we understand this distinction as well as the idea of </a:t>
            </a:r>
            <a:r>
              <a:rPr lang="en-US" b="1" dirty="0"/>
              <a:t>normal flow:</a:t>
            </a:r>
          </a:p>
          <a:p>
            <a:r>
              <a:rPr lang="en-US" dirty="0"/>
              <a:t>how the browser will normally display block-level elements and inline elements from left to right and from top to bottom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CSS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In a fixed layout , the basic width of the design is set by the designer, typically corresponding to an “ideal” width based on a “typical” monitor resolution.</a:t>
            </a:r>
          </a:p>
          <a:p>
            <a:r>
              <a:rPr lang="en-US" dirty="0"/>
              <a:t> The advantage of a fixed layout is that it is easier to produce and generally has a predictable visual result.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Fixed Layout</a:t>
            </a:r>
          </a:p>
        </p:txBody>
      </p:sp>
    </p:spTree>
    <p:extLst>
      <p:ext uri="{BB962C8B-B14F-4D97-AF65-F5344CB8AC3E}">
        <p14:creationId xmlns:p14="http://schemas.microsoft.com/office/powerpoint/2010/main" val="1064825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CSS Layout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Fixed Layout</a:t>
            </a:r>
          </a:p>
        </p:txBody>
      </p:sp>
      <p:pic>
        <p:nvPicPr>
          <p:cNvPr id="8" name="Content Placeholder 7" descr="482600703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84" r="-55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4838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CSS Layout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Problem with Fixed Layout</a:t>
            </a:r>
          </a:p>
        </p:txBody>
      </p:sp>
      <p:pic>
        <p:nvPicPr>
          <p:cNvPr id="5" name="Content Placeholder 4" descr="482600703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997" r="-579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6497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CSS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liquid layout (also called a fluid layout) widths are not specified using pixels, but percentage values</a:t>
            </a:r>
          </a:p>
          <a:p>
            <a:r>
              <a:rPr lang="en-US" dirty="0"/>
              <a:t>advantage of a liquid layout is that it adapts to different browser sizes</a:t>
            </a:r>
          </a:p>
          <a:p>
            <a:r>
              <a:rPr lang="en-US" dirty="0"/>
              <a:t>creating a usable liquid layout is generally more difficult than creating a fixed layout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Liquid Layout</a:t>
            </a:r>
          </a:p>
        </p:txBody>
      </p:sp>
    </p:spTree>
    <p:extLst>
      <p:ext uri="{BB962C8B-B14F-4D97-AF65-F5344CB8AC3E}">
        <p14:creationId xmlns:p14="http://schemas.microsoft.com/office/powerpoint/2010/main" val="938818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CSS Layout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Liquid Layout</a:t>
            </a:r>
          </a:p>
        </p:txBody>
      </p:sp>
      <p:pic>
        <p:nvPicPr>
          <p:cNvPr id="8" name="Content Placeholder 7" descr="4826007036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38" r="-126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03068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Normal Flow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Positioning Elements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Floating Elements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Constructing Multicolumn Layouts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Approaches to CSS Layouts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Responsive Design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Animations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Preprocessors</a:t>
            </a:r>
          </a:p>
        </p:txBody>
      </p:sp>
    </p:spTree>
    <p:extLst>
      <p:ext uri="{BB962C8B-B14F-4D97-AF65-F5344CB8AC3E}">
        <p14:creationId xmlns:p14="http://schemas.microsoft.com/office/powerpoint/2010/main" val="1679536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pic>
        <p:nvPicPr>
          <p:cNvPr id="5" name="Content Placeholder 4" descr="4826007037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448" r="-6144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Responsive Layouts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10208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 elements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 Liquid layouts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Setting viewports via the &lt;meta&gt;  tag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Customizing the CSS for different viewports using media queries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Scaling images to the viewport size</a:t>
            </a:r>
          </a:p>
        </p:txBody>
      </p:sp>
    </p:spTree>
    <p:extLst>
      <p:ext uri="{BB962C8B-B14F-4D97-AF65-F5344CB8AC3E}">
        <p14:creationId xmlns:p14="http://schemas.microsoft.com/office/powerpoint/2010/main" val="3344968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Setting Viewports</a:t>
            </a:r>
            <a:endParaRPr lang="en-US" dirty="0">
              <a:effectLst/>
            </a:endParaRPr>
          </a:p>
        </p:txBody>
      </p:sp>
      <p:pic>
        <p:nvPicPr>
          <p:cNvPr id="8" name="Content Placeholder 7" descr="482600703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89" r="-73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892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Setting Viewports</a:t>
            </a:r>
            <a:endParaRPr lang="en-US" dirty="0">
              <a:effectLst/>
            </a:endParaRPr>
          </a:p>
        </p:txBody>
      </p:sp>
      <p:pic>
        <p:nvPicPr>
          <p:cNvPr id="5" name="Content Placeholder 4" descr="4826007039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33" r="-13033"/>
          <a:stretch>
            <a:fillRect/>
          </a:stretch>
        </p:blipFill>
        <p:spPr>
          <a:xfrm>
            <a:off x="827584" y="1412776"/>
            <a:ext cx="7056784" cy="4989805"/>
          </a:xfrm>
        </p:spPr>
      </p:pic>
    </p:spTree>
    <p:extLst>
      <p:ext uri="{BB962C8B-B14F-4D97-AF65-F5344CB8AC3E}">
        <p14:creationId xmlns:p14="http://schemas.microsoft.com/office/powerpoint/2010/main" val="248611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Block-level elements </a:t>
            </a:r>
            <a:r>
              <a:rPr lang="en-US" dirty="0"/>
              <a:t>such as &lt;p&gt;, &lt;div&gt;, &lt;h2&gt;, &lt;</a:t>
            </a:r>
            <a:r>
              <a:rPr lang="en-US" dirty="0" err="1"/>
              <a:t>ul</a:t>
            </a:r>
            <a:r>
              <a:rPr lang="en-US" dirty="0"/>
              <a:t>&gt;, and &lt;table&gt; are each contained on their own line.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Inline elements </a:t>
            </a:r>
            <a:r>
              <a:rPr lang="en-US" dirty="0"/>
              <a:t>do not form their own blocks but instead are displayed within lines.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58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 media query is a way to apply style rules based on the medium that is displaying the 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Media Queries</a:t>
            </a:r>
            <a:endParaRPr lang="en-US" dirty="0">
              <a:effectLst/>
            </a:endParaRPr>
          </a:p>
        </p:txBody>
      </p:sp>
      <p:pic>
        <p:nvPicPr>
          <p:cNvPr id="5" name="Picture 4" descr="482600704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356992"/>
            <a:ext cx="6084168" cy="220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56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width</a:t>
            </a:r>
            <a:r>
              <a:rPr lang="en-US" dirty="0"/>
              <a:t> Width of the viewport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height</a:t>
            </a:r>
            <a:r>
              <a:rPr lang="en-US" dirty="0"/>
              <a:t> Height of the viewport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device-width </a:t>
            </a:r>
            <a:r>
              <a:rPr lang="en-US" dirty="0"/>
              <a:t>Width of the device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device-height </a:t>
            </a:r>
            <a:r>
              <a:rPr lang="en-US" dirty="0"/>
              <a:t>Height of the device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orientation</a:t>
            </a:r>
            <a:r>
              <a:rPr lang="en-US" dirty="0"/>
              <a:t> Whether the device is portrait or landscape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color</a:t>
            </a:r>
            <a:r>
              <a:rPr lang="en-US" dirty="0"/>
              <a:t> The number of bits per color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Media Queries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56562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Media Queries</a:t>
            </a:r>
            <a:endParaRPr lang="en-US" dirty="0">
              <a:effectLst/>
            </a:endParaRPr>
          </a:p>
        </p:txBody>
      </p:sp>
      <p:pic>
        <p:nvPicPr>
          <p:cNvPr id="6" name="Content Placeholder 5" descr="482600704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9" r="-12009"/>
          <a:stretch>
            <a:fillRect/>
          </a:stretch>
        </p:blipFill>
        <p:spPr>
          <a:xfrm>
            <a:off x="914400" y="1294699"/>
            <a:ext cx="6897960" cy="4877502"/>
          </a:xfrm>
        </p:spPr>
      </p:pic>
    </p:spTree>
    <p:extLst>
      <p:ext uri="{BB962C8B-B14F-4D97-AF65-F5344CB8AC3E}">
        <p14:creationId xmlns:p14="http://schemas.microsoft.com/office/powerpoint/2010/main" val="2521996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Responsive Design Patterns</a:t>
            </a:r>
            <a:endParaRPr lang="en-US" dirty="0">
              <a:effectLst/>
            </a:endParaRPr>
          </a:p>
        </p:txBody>
      </p:sp>
      <p:pic>
        <p:nvPicPr>
          <p:cNvPr id="5" name="Content Placeholder 4" descr="4826007042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4" r="-2906" b="65421"/>
          <a:stretch/>
        </p:blipFill>
        <p:spPr>
          <a:xfrm>
            <a:off x="683568" y="1988840"/>
            <a:ext cx="7575653" cy="2736304"/>
          </a:xfrm>
        </p:spPr>
      </p:pic>
    </p:spTree>
    <p:extLst>
      <p:ext uri="{BB962C8B-B14F-4D97-AF65-F5344CB8AC3E}">
        <p14:creationId xmlns:p14="http://schemas.microsoft.com/office/powerpoint/2010/main" val="3933750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Responsive Design Patterns</a:t>
            </a:r>
            <a:endParaRPr lang="en-US" dirty="0">
              <a:effectLst/>
            </a:endParaRPr>
          </a:p>
        </p:txBody>
      </p:sp>
      <p:pic>
        <p:nvPicPr>
          <p:cNvPr id="5" name="Content Placeholder 4" descr="4826007042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6" t="36225" r="-3923" b="23565"/>
          <a:stretch/>
        </p:blipFill>
        <p:spPr>
          <a:xfrm>
            <a:off x="683568" y="1988840"/>
            <a:ext cx="7575653" cy="3181874"/>
          </a:xfrm>
        </p:spPr>
      </p:pic>
    </p:spTree>
    <p:extLst>
      <p:ext uri="{BB962C8B-B14F-4D97-AF65-F5344CB8AC3E}">
        <p14:creationId xmlns:p14="http://schemas.microsoft.com/office/powerpoint/2010/main" val="281078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Responsive Design Patterns</a:t>
            </a:r>
            <a:endParaRPr lang="en-US" dirty="0">
              <a:effectLst/>
            </a:endParaRPr>
          </a:p>
        </p:txBody>
      </p:sp>
      <p:pic>
        <p:nvPicPr>
          <p:cNvPr id="5" name="Content Placeholder 4" descr="4826007042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8" t="75133" r="-3160" b="-6401"/>
          <a:stretch/>
        </p:blipFill>
        <p:spPr>
          <a:xfrm>
            <a:off x="683568" y="1988840"/>
            <a:ext cx="7575653" cy="2474303"/>
          </a:xfrm>
        </p:spPr>
      </p:pic>
    </p:spTree>
    <p:extLst>
      <p:ext uri="{BB962C8B-B14F-4D97-AF65-F5344CB8AC3E}">
        <p14:creationId xmlns:p14="http://schemas.microsoft.com/office/powerpoint/2010/main" val="1169742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tr-TR" dirty="0" err="1"/>
              <a:t>img</a:t>
            </a:r>
            <a:r>
              <a:rPr lang="tr-TR" dirty="0"/>
              <a:t> {</a:t>
            </a:r>
            <a:br>
              <a:rPr lang="tr-TR" dirty="0"/>
            </a:br>
            <a:r>
              <a:rPr lang="tr-TR" dirty="0"/>
              <a:t>	</a:t>
            </a:r>
            <a:r>
              <a:rPr lang="en-US" dirty="0"/>
              <a:t>max-width: 100%;</a:t>
            </a:r>
            <a:br>
              <a:rPr lang="en-US" dirty="0"/>
            </a:br>
            <a:r>
              <a:rPr lang="en-US" dirty="0"/>
              <a:t>}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&lt;picture&gt;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Scaling Images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55992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Scaling Images </a:t>
            </a:r>
            <a:endParaRPr lang="en-US" dirty="0">
              <a:effectLst/>
            </a:endParaRPr>
          </a:p>
        </p:txBody>
      </p:sp>
      <p:pic>
        <p:nvPicPr>
          <p:cNvPr id="6" name="Content Placeholder 5" descr="482600704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49" r="-67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49892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Normal Flow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Positioning Elements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Floating Elements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Constructing Multicolumn Layouts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Approaches to CSS Layouts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Responsive Design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Filters, Transitions, and Animations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Preprocessors</a:t>
            </a:r>
          </a:p>
        </p:txBody>
      </p:sp>
    </p:spTree>
    <p:extLst>
      <p:ext uri="{BB962C8B-B14F-4D97-AF65-F5344CB8AC3E}">
        <p14:creationId xmlns:p14="http://schemas.microsoft.com/office/powerpoint/2010/main" val="5370696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Normal Flow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Positioning Elements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Floating Elements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Constructing Multicolumn Layouts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Approaches to CSS Layouts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Responsive Design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Animations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CSS Frameworks and Preprocessors</a:t>
            </a:r>
          </a:p>
        </p:txBody>
      </p:sp>
    </p:spTree>
    <p:extLst>
      <p:ext uri="{BB962C8B-B14F-4D97-AF65-F5344CB8AC3E}">
        <p14:creationId xmlns:p14="http://schemas.microsoft.com/office/powerpoint/2010/main" val="10222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Flow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Block-Level Elements</a:t>
            </a:r>
          </a:p>
        </p:txBody>
      </p:sp>
      <p:pic>
        <p:nvPicPr>
          <p:cNvPr id="6" name="Content Placeholder 5" descr="482600700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4" r="-31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19742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CSS Frameworks and Preprocessors</a:t>
            </a:r>
            <a:endParaRPr lang="en-US" sz="3200" dirty="0">
              <a:effectLst/>
            </a:endParaRPr>
          </a:p>
        </p:txBody>
      </p:sp>
      <p:pic>
        <p:nvPicPr>
          <p:cNvPr id="5" name="Content Placeholder 4" descr="4826007050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70" r="-32670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CSS Frameworks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0885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CSS Frameworks and Preprocessors</a:t>
            </a:r>
            <a:endParaRPr lang="en-US" sz="32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Grid in print design</a:t>
            </a:r>
            <a:endParaRPr lang="en-US" dirty="0">
              <a:effectLst/>
            </a:endParaRPr>
          </a:p>
        </p:txBody>
      </p:sp>
      <p:pic>
        <p:nvPicPr>
          <p:cNvPr id="6" name="Content Placeholder 5" descr="482600705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2" r="-19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33256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CSS Frameworks and Preprocessors</a:t>
            </a:r>
            <a:endParaRPr lang="en-US" sz="32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Bootstrap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&lt;head&gt;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   &lt;link </a:t>
            </a:r>
            <a:r>
              <a:rPr lang="en-US" sz="1600" b="1" dirty="0" err="1">
                <a:solidFill>
                  <a:srgbClr val="A82233"/>
                </a:solidFill>
                <a:latin typeface="Monaco"/>
                <a:cs typeface="Monaco"/>
              </a:rPr>
              <a:t>href</a:t>
            </a:r>
            <a:r>
              <a:rPr lang="en-US" sz="1600" b="1" dirty="0">
                <a:solidFill>
                  <a:srgbClr val="A82233"/>
                </a:solidFill>
                <a:latin typeface="Monaco"/>
                <a:cs typeface="Monaco"/>
              </a:rPr>
              <a:t>="</a:t>
            </a:r>
            <a:r>
              <a:rPr lang="en-US" sz="1600" b="1" dirty="0" err="1">
                <a:solidFill>
                  <a:srgbClr val="A82233"/>
                </a:solidFill>
                <a:latin typeface="Monaco"/>
                <a:cs typeface="Monaco"/>
              </a:rPr>
              <a:t>bootstrap.css</a:t>
            </a:r>
            <a:r>
              <a:rPr lang="en-US" sz="1600" b="1" dirty="0">
                <a:solidFill>
                  <a:srgbClr val="A82233"/>
                </a:solidFill>
                <a:latin typeface="Monaco"/>
                <a:cs typeface="Monaco"/>
              </a:rPr>
              <a:t>” </a:t>
            </a:r>
            <a:r>
              <a:rPr lang="en-US" sz="1600" dirty="0" err="1">
                <a:latin typeface="Monaco"/>
                <a:cs typeface="Monaco"/>
              </a:rPr>
              <a:t>rel</a:t>
            </a:r>
            <a:r>
              <a:rPr lang="en-US" sz="1600" dirty="0">
                <a:latin typeface="Monaco"/>
                <a:cs typeface="Monaco"/>
              </a:rPr>
              <a:t>="</a:t>
            </a:r>
            <a:r>
              <a:rPr lang="en-US" sz="1600" dirty="0" err="1">
                <a:latin typeface="Monaco"/>
                <a:cs typeface="Monaco"/>
              </a:rPr>
              <a:t>stylesheet</a:t>
            </a:r>
            <a:r>
              <a:rPr lang="en-US" sz="1600" dirty="0">
                <a:latin typeface="Monaco"/>
                <a:cs typeface="Monaco"/>
              </a:rPr>
              <a:t>"&gt;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mr-IN" sz="1600" dirty="0">
                <a:latin typeface="Monaco"/>
                <a:cs typeface="Monaco"/>
              </a:rPr>
              <a:t>&lt;/head&gt;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&lt;body&gt;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   &lt;div class="</a:t>
            </a:r>
            <a:r>
              <a:rPr lang="en-US" sz="1600" b="1" dirty="0">
                <a:solidFill>
                  <a:srgbClr val="A82233"/>
                </a:solidFill>
                <a:latin typeface="Monaco"/>
                <a:cs typeface="Monaco"/>
              </a:rPr>
              <a:t>container</a:t>
            </a:r>
            <a:r>
              <a:rPr lang="en-US" sz="1600" dirty="0">
                <a:latin typeface="Monaco"/>
                <a:cs typeface="Monaco"/>
              </a:rPr>
              <a:t>"&gt;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      &lt;div class="</a:t>
            </a:r>
            <a:r>
              <a:rPr lang="en-US" sz="1600" b="1" dirty="0">
                <a:solidFill>
                  <a:srgbClr val="A82233"/>
                </a:solidFill>
                <a:latin typeface="Monaco"/>
                <a:cs typeface="Monaco"/>
              </a:rPr>
              <a:t>row</a:t>
            </a:r>
            <a:r>
              <a:rPr lang="en-US" sz="1600" dirty="0">
                <a:latin typeface="Monaco"/>
                <a:cs typeface="Monaco"/>
              </a:rPr>
              <a:t>"&gt;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         &lt;div class="</a:t>
            </a:r>
            <a:r>
              <a:rPr lang="en-US" sz="1600" b="1" dirty="0">
                <a:solidFill>
                  <a:srgbClr val="A82233"/>
                </a:solidFill>
                <a:latin typeface="Monaco"/>
                <a:cs typeface="Monaco"/>
              </a:rPr>
              <a:t>col-md-2</a:t>
            </a:r>
            <a:r>
              <a:rPr lang="en-US" sz="1600" dirty="0">
                <a:latin typeface="Monaco"/>
                <a:cs typeface="Monaco"/>
              </a:rPr>
              <a:t>"&gt;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            left column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CA" sz="1600" dirty="0">
                <a:latin typeface="Monaco"/>
                <a:cs typeface="Monaco"/>
              </a:rPr>
              <a:t>         </a:t>
            </a:r>
            <a:r>
              <a:rPr lang="mr-IN" sz="1600" dirty="0">
                <a:latin typeface="Monaco"/>
                <a:cs typeface="Monaco"/>
              </a:rPr>
              <a:t>&lt;/div&gt;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         &lt;div class="</a:t>
            </a:r>
            <a:r>
              <a:rPr lang="en-US" sz="1600" b="1" dirty="0">
                <a:solidFill>
                  <a:srgbClr val="A82233"/>
                </a:solidFill>
                <a:latin typeface="Monaco"/>
                <a:cs typeface="Monaco"/>
              </a:rPr>
              <a:t>col-md-7</a:t>
            </a:r>
            <a:r>
              <a:rPr lang="en-US" sz="1600" dirty="0">
                <a:latin typeface="Monaco"/>
                <a:cs typeface="Monaco"/>
              </a:rPr>
              <a:t>"&gt;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             main content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CA" sz="1600" dirty="0">
                <a:latin typeface="Monaco"/>
                <a:cs typeface="Monaco"/>
              </a:rPr>
              <a:t>         </a:t>
            </a:r>
            <a:r>
              <a:rPr lang="mr-IN" sz="1600" dirty="0">
                <a:latin typeface="Monaco"/>
                <a:cs typeface="Monaco"/>
              </a:rPr>
              <a:t>&lt;/div&gt;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          &lt;div class="</a:t>
            </a:r>
            <a:r>
              <a:rPr lang="en-US" sz="1600" b="1" dirty="0">
                <a:solidFill>
                  <a:srgbClr val="A82233"/>
                </a:solidFill>
                <a:latin typeface="Monaco"/>
                <a:cs typeface="Monaco"/>
              </a:rPr>
              <a:t>col-md-3</a:t>
            </a:r>
            <a:r>
              <a:rPr lang="en-US" sz="1600" dirty="0">
                <a:latin typeface="Monaco"/>
                <a:cs typeface="Monaco"/>
              </a:rPr>
              <a:t>"&gt;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             right column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CA" sz="1600" dirty="0">
                <a:latin typeface="Monaco"/>
                <a:cs typeface="Monaco"/>
              </a:rPr>
              <a:t>          </a:t>
            </a:r>
            <a:r>
              <a:rPr lang="mr-IN" sz="1600" dirty="0">
                <a:latin typeface="Monaco"/>
                <a:cs typeface="Monaco"/>
              </a:rPr>
              <a:t>&lt;/div&gt;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CA" sz="1600" dirty="0">
                <a:latin typeface="Monaco"/>
                <a:cs typeface="Monaco"/>
              </a:rPr>
              <a:t>      </a:t>
            </a:r>
            <a:r>
              <a:rPr lang="mr-IN" sz="1600" dirty="0">
                <a:latin typeface="Monaco"/>
                <a:cs typeface="Monaco"/>
              </a:rPr>
              <a:t>&lt;/div&gt;</a:t>
            </a:r>
          </a:p>
          <a:p>
            <a:pPr>
              <a:lnSpc>
                <a:spcPct val="70000"/>
              </a:lnSpc>
              <a:spcAft>
                <a:spcPts val="0"/>
              </a:spcAft>
            </a:pPr>
            <a:r>
              <a:rPr lang="en-CA" sz="1600" dirty="0">
                <a:latin typeface="Monaco"/>
                <a:cs typeface="Monaco"/>
              </a:rPr>
              <a:t>   </a:t>
            </a:r>
            <a:r>
              <a:rPr lang="mr-IN" sz="1600" dirty="0">
                <a:latin typeface="Monaco"/>
                <a:cs typeface="Monaco"/>
              </a:rPr>
              <a:t>&lt;/div&gt;</a:t>
            </a:r>
          </a:p>
          <a:p>
            <a:pPr>
              <a:lnSpc>
                <a:spcPct val="70000"/>
              </a:lnSpc>
            </a:pPr>
            <a:r>
              <a:rPr lang="mr-IN" sz="1600" dirty="0">
                <a:latin typeface="Monaco"/>
                <a:cs typeface="Monaco"/>
              </a:rPr>
              <a:t>&lt;/body&gt;</a:t>
            </a:r>
            <a:endParaRPr lang="en-US" sz="16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9231317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CSS Frameworks and Preprocessors</a:t>
            </a:r>
            <a:endParaRPr lang="en-US" sz="3200" dirty="0">
              <a:effectLst/>
            </a:endParaRPr>
          </a:p>
        </p:txBody>
      </p:sp>
      <p:pic>
        <p:nvPicPr>
          <p:cNvPr id="5" name="Content Placeholder 4" descr="482600705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386" r="-4338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CSS </a:t>
            </a:r>
            <a:r>
              <a:rPr lang="en-US" sz="1500" b="1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Preprocessors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40068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Normal Flow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Positioning Elements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Floating Elements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Constructing Multicolumn Layouts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Approaches to CSS Layouts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Responsive Design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Animations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Preprocessors</a:t>
            </a:r>
          </a:p>
        </p:txBody>
      </p:sp>
    </p:spTree>
    <p:extLst>
      <p:ext uri="{BB962C8B-B14F-4D97-AF65-F5344CB8AC3E}">
        <p14:creationId xmlns:p14="http://schemas.microsoft.com/office/powerpoint/2010/main" val="13295342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7 cont.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9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155154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Summary</a:t>
            </a:r>
            <a:endParaRPr lang="en-US" sz="32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7920880" cy="5256583"/>
          </a:xfrm>
        </p:spPr>
        <p:txBody>
          <a:bodyPr numCol="3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dirty="0"/>
              <a:t> absolute positioning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animations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BEM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block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block-element-modifier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block-level elements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clear property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containing block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CSS framework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CSS media queries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CSS preprocessors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elements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filters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fixed layout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fixed positioning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err="1"/>
              <a:t>flexbox</a:t>
            </a:r>
            <a:r>
              <a:rPr lang="en-US" sz="1600" dirty="0"/>
              <a:t> layout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float property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fluid layout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image placeholder services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inline elements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err="1"/>
              <a:t>keyframes</a:t>
            </a: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liquid layout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modifiers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nonreplaced inline elements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normal flow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positioning context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progressive enhancement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relative positioning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replaced inline elements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responsive design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style guides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transforms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transitions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viewport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z-index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 Terms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72659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Questions</a:t>
            </a:r>
            <a:endParaRPr lang="en-US" sz="32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4102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Flow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Inline Elements</a:t>
            </a:r>
          </a:p>
        </p:txBody>
      </p:sp>
      <p:pic>
        <p:nvPicPr>
          <p:cNvPr id="5" name="Content Placeholder 4" descr="4826007002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31" r="-14431"/>
          <a:stretch>
            <a:fillRect/>
          </a:stretch>
        </p:blipFill>
        <p:spPr>
          <a:xfrm>
            <a:off x="395536" y="1268760"/>
            <a:ext cx="7258000" cy="5132083"/>
          </a:xfrm>
        </p:spPr>
      </p:pic>
    </p:spTree>
    <p:extLst>
      <p:ext uri="{BB962C8B-B14F-4D97-AF65-F5344CB8AC3E}">
        <p14:creationId xmlns:p14="http://schemas.microsoft.com/office/powerpoint/2010/main" val="190921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Flow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Block and Inline Elements</a:t>
            </a:r>
          </a:p>
        </p:txBody>
      </p:sp>
      <p:pic>
        <p:nvPicPr>
          <p:cNvPr id="6" name="Content Placeholder 5" descr="482600700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32" r="-21532"/>
          <a:stretch>
            <a:fillRect/>
          </a:stretch>
        </p:blipFill>
        <p:spPr>
          <a:xfrm>
            <a:off x="618643" y="1396531"/>
            <a:ext cx="7049701" cy="4984797"/>
          </a:xfrm>
        </p:spPr>
      </p:pic>
    </p:spTree>
    <p:extLst>
      <p:ext uri="{BB962C8B-B14F-4D97-AF65-F5344CB8AC3E}">
        <p14:creationId xmlns:p14="http://schemas.microsoft.com/office/powerpoint/2010/main" val="792389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Normal Flow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Positioning Elements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Floating Elements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260029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Constructing Multicolumn Layouts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Approaches to CSS Layouts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Responsive Design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15719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Filters, Transitions, and Animations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CSS Frameworks and Preprocessors</a:t>
            </a:r>
          </a:p>
        </p:txBody>
      </p:sp>
    </p:spTree>
    <p:extLst>
      <p:ext uri="{BB962C8B-B14F-4D97-AF65-F5344CB8AC3E}">
        <p14:creationId xmlns:p14="http://schemas.microsoft.com/office/powerpoint/2010/main" val="117479893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FunWebDev - 2nd Edition">
      <a:dk1>
        <a:srgbClr val="404040"/>
      </a:dk1>
      <a:lt1>
        <a:srgbClr val="F3F3E7"/>
      </a:lt1>
      <a:dk2>
        <a:srgbClr val="37475F"/>
      </a:dk2>
      <a:lt2>
        <a:srgbClr val="FFFFFF"/>
      </a:lt2>
      <a:accent1>
        <a:srgbClr val="B6E4EC"/>
      </a:accent1>
      <a:accent2>
        <a:srgbClr val="A82233"/>
      </a:accent2>
      <a:accent3>
        <a:srgbClr val="C88736"/>
      </a:accent3>
      <a:accent4>
        <a:srgbClr val="467082"/>
      </a:accent4>
      <a:accent5>
        <a:srgbClr val="F3703A"/>
      </a:accent5>
      <a:accent6>
        <a:srgbClr val="00A651"/>
      </a:accent6>
      <a:hlink>
        <a:srgbClr val="B6EEEC"/>
      </a:hlink>
      <a:folHlink>
        <a:srgbClr val="C8873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1780</TotalTime>
  <Words>1367</Words>
  <Application>Microsoft Office PowerPoint</Application>
  <PresentationFormat>On-screen Show (4:3)</PresentationFormat>
  <Paragraphs>371</Paragraphs>
  <Slides>67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Monaco</vt:lpstr>
      <vt:lpstr>Rockwell</vt:lpstr>
      <vt:lpstr>Rockwell Condensed</vt:lpstr>
      <vt:lpstr>Rockwell Extra Bold</vt:lpstr>
      <vt:lpstr>Wingdings</vt:lpstr>
      <vt:lpstr>Presentation</vt:lpstr>
      <vt:lpstr>Advanced CSS: Layout</vt:lpstr>
      <vt:lpstr>Chapter 7</vt:lpstr>
      <vt:lpstr>Chapter 7</vt:lpstr>
      <vt:lpstr>Normal Flow</vt:lpstr>
      <vt:lpstr>Normal Flow</vt:lpstr>
      <vt:lpstr>Normal Flow</vt:lpstr>
      <vt:lpstr>Normal Flow</vt:lpstr>
      <vt:lpstr>Normal Flow</vt:lpstr>
      <vt:lpstr>Chapter 7</vt:lpstr>
      <vt:lpstr>Positioning Elements</vt:lpstr>
      <vt:lpstr>Positioning Elements</vt:lpstr>
      <vt:lpstr>Positioning Elements</vt:lpstr>
      <vt:lpstr>Positioning Elements</vt:lpstr>
      <vt:lpstr>Positioning Elements</vt:lpstr>
      <vt:lpstr>Positioning Elements</vt:lpstr>
      <vt:lpstr>Positioning Elements</vt:lpstr>
      <vt:lpstr>Chapter 7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Floating Elements</vt:lpstr>
      <vt:lpstr>Chapter 7</vt:lpstr>
      <vt:lpstr>Constructing Multicolumn Layout</vt:lpstr>
      <vt:lpstr>Constructing Multicolumn Layout</vt:lpstr>
      <vt:lpstr>Constructing Multicolumn Layout</vt:lpstr>
      <vt:lpstr>Constructing Multicolumn Layout</vt:lpstr>
      <vt:lpstr>Constructing Multicolumn Layout</vt:lpstr>
      <vt:lpstr>Constructing Multicolumn Layout</vt:lpstr>
      <vt:lpstr>Constructing Multicolumn Layout</vt:lpstr>
      <vt:lpstr>Constructing Multicolumn Layout</vt:lpstr>
      <vt:lpstr>Chapter 7</vt:lpstr>
      <vt:lpstr>Approaches to CSS Layout</vt:lpstr>
      <vt:lpstr>Approaches to CSS Layout</vt:lpstr>
      <vt:lpstr>Approaches to CSS Layout</vt:lpstr>
      <vt:lpstr>Approaches to CSS Layout</vt:lpstr>
      <vt:lpstr>Approaches to CSS Layout</vt:lpstr>
      <vt:lpstr>Chapter 7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Chapter 7</vt:lpstr>
      <vt:lpstr>Chapter 7</vt:lpstr>
      <vt:lpstr>CSS Frameworks and Preprocessors</vt:lpstr>
      <vt:lpstr>CSS Frameworks and Preprocessors</vt:lpstr>
      <vt:lpstr>CSS Frameworks and Preprocessors</vt:lpstr>
      <vt:lpstr>CSS Frameworks and Preprocessors</vt:lpstr>
      <vt:lpstr>Chapter 7</vt:lpstr>
      <vt:lpstr>Chapter 7 cont.</vt:lpstr>
      <vt:lpstr>Summary</vt:lpstr>
      <vt:lpstr>Questions</vt:lpstr>
    </vt:vector>
  </TitlesOfParts>
  <Manager/>
  <Company>Pearson</Company>
  <LinksUpToDate>false</LinksUpToDate>
  <SharedDoc>false</SharedDoc>
  <HyperlinkBase>http://funwebdev.com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Web Development</dc:title>
  <dc:subject/>
  <dc:creator>Randy Connolly and Ricardo Hoar</dc:creator>
  <cp:keywords/>
  <dc:description/>
  <cp:lastModifiedBy>ELIZABETH DIAZ</cp:lastModifiedBy>
  <cp:revision>175</cp:revision>
  <dcterms:created xsi:type="dcterms:W3CDTF">2014-01-14T22:57:40Z</dcterms:created>
  <dcterms:modified xsi:type="dcterms:W3CDTF">2019-10-01T13:09:42Z</dcterms:modified>
  <cp:category/>
</cp:coreProperties>
</file>